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76" r:id="rId6"/>
    <p:sldId id="260" r:id="rId7"/>
    <p:sldId id="275" r:id="rId8"/>
    <p:sldId id="277" r:id="rId9"/>
    <p:sldId id="278" r:id="rId10"/>
    <p:sldId id="267" r:id="rId11"/>
    <p:sldId id="266" r:id="rId12"/>
    <p:sldId id="269" r:id="rId13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Light Bold" panose="020B0604020202020204" charset="0"/>
      <p:bold r:id="rId19"/>
    </p:embeddedFont>
    <p:embeddedFont>
      <p:font typeface="Montserrat Classic" panose="020B0604020202020204" charset="0"/>
      <p:regular r:id="rId20"/>
    </p:embeddedFont>
    <p:embeddedFont>
      <p:font typeface="Montserrat Light" panose="020B0604020202020204" charset="0"/>
      <p:regular r:id="rId21"/>
    </p:embeddedFont>
    <p:embeddedFont>
      <p:font typeface="Montserrat Classic Bold" panose="020B0604020202020204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43"/>
      </p:cViewPr>
      <p:guideLst>
        <p:guide orient="horz" pos="2136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3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Relationship Id="rId1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44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.svg"/><Relationship Id="rId5" Type="http://schemas.openxmlformats.org/officeDocument/2006/relationships/image" Target="../media/image30.jpeg"/><Relationship Id="rId10" Type="http://schemas.openxmlformats.org/officeDocument/2006/relationships/image" Target="../media/image2.png"/><Relationship Id="rId4" Type="http://schemas.openxmlformats.org/officeDocument/2006/relationships/image" Target="../media/image28.jpe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3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Relationship Id="rId1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37.svg"/><Relationship Id="rId2" Type="http://schemas.openxmlformats.org/officeDocument/2006/relationships/image" Target="../media/image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Relationship Id="rId1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37.svg"/><Relationship Id="rId17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91521" y="35395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41321" y="4130049"/>
            <a:ext cx="9405358" cy="217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endParaRPr lang="en-US" sz="12300" spc="172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71160" y="3464560"/>
            <a:ext cx="7345045" cy="5480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295"/>
              </a:lnSpc>
            </a:pPr>
            <a:r>
              <a:rPr lang="en-US" sz="5285" spc="74">
                <a:solidFill>
                  <a:srgbClr val="040506"/>
                </a:solidFill>
                <a:latin typeface="Archivo Black" panose="020B0A03020202020B04"/>
              </a:rPr>
              <a:t>HOUSE SALES ANALYSES IN KING COUNTY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endParaRPr lang="en-US" sz="2655" spc="140">
              <a:solidFill>
                <a:srgbClr val="231F20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323975" y="1584960"/>
            <a:ext cx="8324215" cy="934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RECOMMENDATIONS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GROUP 17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8483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Grade Encoded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1906" y="4313510"/>
            <a:ext cx="2246916" cy="131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600" dirty="0">
                <a:sym typeface="+mn-ea"/>
              </a:rPr>
              <a:t>The higher a house is graded the higher its price. an upgrade to the next grade will increase the estimated value by 13,010 USD.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056380" y="3884930"/>
            <a:ext cx="3026410" cy="33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Waterfront Encoded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56687" y="431351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400" dirty="0">
                <a:sym typeface="+mn-ea"/>
              </a:rPr>
              <a:t>A house with a waterfront increases the estimated value of the house by 75,150 USD.</a:t>
            </a:r>
            <a:endParaRPr lang="en-US" sz="14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1906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Bathrooms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1906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of one bathroom will increase the estimated value by 50,430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126021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56687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Sqft Living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56687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in the </a:t>
            </a:r>
            <a:r>
              <a:rPr lang="en-US" sz="1220" dirty="0" err="1">
                <a:sym typeface="+mn-ea"/>
              </a:rPr>
              <a:t>sqft_living</a:t>
            </a:r>
            <a:r>
              <a:rPr lang="en-US" sz="1220" dirty="0">
                <a:sym typeface="+mn-ea"/>
              </a:rPr>
              <a:t> of a home will increase the estimated value by 180 USD per </a:t>
            </a:r>
            <a:r>
              <a:rPr lang="en-US" sz="1220" dirty="0" err="1">
                <a:sym typeface="+mn-ea"/>
              </a:rPr>
              <a:t>sqft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730802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65553" y="6877215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Floors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5553" y="7305886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 An increase in one floor of a house subsequently increases the estimated value by 21,650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339668" y="5942693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CONCLUSION:</a:t>
            </a: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205263" y="349847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03134" y="3859254"/>
            <a:ext cx="4163701" cy="93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prices. </a:t>
            </a:r>
            <a:endParaRPr lang="en-US" sz="1520" dirty="0">
              <a:solidFill>
                <a:schemeClr val="bg1"/>
              </a:solidFill>
              <a:latin typeface="Montserrat Light" panose="0000040000000000000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452610" y="3281701"/>
            <a:ext cx="5489727" cy="1761958"/>
            <a:chOff x="0" y="0"/>
            <a:chExt cx="1569119" cy="50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85686" y="4103201"/>
            <a:ext cx="4282221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 smtClean="0">
                <a:solidFill>
                  <a:schemeClr val="bg1"/>
                </a:solidFill>
                <a:sym typeface="+mn-ea"/>
              </a:rPr>
              <a:t>This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enables stakeholders to grasp the nuanced dynamics at play within the real estate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520" dirty="0">
              <a:solidFill>
                <a:schemeClr val="bg1"/>
              </a:solidFill>
              <a:latin typeface="Montserrat Light" panose="0000040000000000000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301365" y="6108700"/>
            <a:ext cx="5489575" cy="2438400"/>
            <a:chOff x="0" y="0"/>
            <a:chExt cx="1569119" cy="503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205263" y="6284308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2282138" y="5772323"/>
            <a:ext cx="2320061" cy="2310998"/>
            <a:chOff x="0" y="0"/>
            <a:chExt cx="6502400" cy="6477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36"/>
          <p:cNvGrpSpPr/>
          <p:nvPr/>
        </p:nvGrpSpPr>
        <p:grpSpPr>
          <a:xfrm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98184" t="-51103" r="-41729" b="-133327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7"/>
              <a:stretch>
                <a:fillRect t="-5555" b="-5555"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>
            <a:off x="14499282" y="3509180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4499282" y="629501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0"/>
              </a:lnSpc>
              <a:spcBef>
                <a:spcPct val="0"/>
              </a:spcBef>
            </a:pPr>
            <a:r>
              <a:rPr lang="en-US" sz="5575" u="none" strike="noStrike">
                <a:solidFill>
                  <a:srgbClr val="FFFFFF"/>
                </a:solidFill>
                <a:latin typeface="Archivo Black" panose="020B0A03020202020B04"/>
              </a:rPr>
              <a:t>THANK'S FOR WATCHING!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980" spc="79">
                <a:solidFill>
                  <a:srgbClr val="FFFFFF"/>
                </a:solidFill>
                <a:latin typeface="Archivo Black" panose="020B0A03020202020B04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u="none" strike="noStrike" spc="331">
                <a:solidFill>
                  <a:srgbClr val="231F20"/>
                </a:solidFill>
                <a:latin typeface="Montserrat Classic Bold" panose="0000080000000000000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1095" y="5923915"/>
            <a:ext cx="3148330" cy="44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BUSINESS PROBLEMS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FINDINGS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5402" y="8028765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CORRELATION MATRIX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SCATTER PLOT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7894" y="8028765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RESIDUE PLOT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1726" y="8072597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RECOMMENDATIONS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9677451" y="8580847"/>
            <a:ext cx="184032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09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8915400" y="9639300"/>
            <a:ext cx="3040380" cy="367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00" b="1" dirty="0" err="1">
                <a:sym typeface="+mn-ea"/>
              </a:rPr>
              <a:t>BuildKesho</a:t>
            </a:r>
            <a:r>
              <a:rPr lang="en-US" sz="2800" b="1" dirty="0">
                <a:sym typeface="+mn-ea"/>
              </a:rPr>
              <a:t> Consultancy Ltd aims to offer personalized advice to homebuyers, helping them understand how different features of a property contribute to its market value. 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67689" y="471902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61056" y="4741787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8509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3975" y="7075170"/>
            <a:ext cx="3034030" cy="18757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Which features greatly affect the house prices?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33800" y="2604770"/>
            <a:ext cx="3209925" cy="8477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What is the average pricing of a house?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58880" y="156185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24320" y="7075170"/>
            <a:ext cx="3381375" cy="21062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well does the multiple regression model predict house prices in the northwestern county real estate market?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85185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98280" y="2607945"/>
            <a:ext cx="4036695" cy="11366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How do changes in each feature correspond to changes in the predicted house price?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59236" y="156439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28170" y="7101205"/>
            <a:ext cx="3531235" cy="25825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does the residual distribution look like</a:t>
            </a:r>
            <a:r>
              <a:rPr lang="en-US" sz="2800" dirty="0" smtClean="0">
                <a:sym typeface="+mn-ea"/>
              </a:rPr>
              <a:t>, and </a:t>
            </a:r>
            <a:r>
              <a:rPr lang="en-US" sz="2800" dirty="0">
                <a:sym typeface="+mn-ea"/>
              </a:rPr>
              <a:t>does it meet the assumptions of linear regression?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288751" y="6522651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5</a:t>
            </a:r>
          </a:p>
        </p:txBody>
      </p:sp>
      <p:sp>
        <p:nvSpPr>
          <p:cNvPr id="43" name="TextBox 30"/>
          <p:cNvSpPr txBox="1"/>
          <p:nvPr/>
        </p:nvSpPr>
        <p:spPr>
          <a:xfrm>
            <a:off x="3686535" y="114176"/>
            <a:ext cx="10906040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010101"/>
                </a:solidFill>
                <a:latin typeface="Archivo Black" panose="020B0A03020202020B04"/>
              </a:rPr>
              <a:t>BUSINESS PROBLEM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2386330" y="988695"/>
            <a:ext cx="127107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ym typeface="+mn-ea"/>
              </a:rPr>
              <a:t>Our Business Model will answer the following questions: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 smtClean="0">
                <a:sym typeface="+mn-ea"/>
              </a:rPr>
              <a:t>The </a:t>
            </a:r>
            <a:r>
              <a:rPr lang="en-US" sz="2800" b="1" dirty="0">
                <a:sym typeface="+mn-ea"/>
              </a:rPr>
              <a:t>project employs multiple linear regression modeling to gain valuable insights into house sales within </a:t>
            </a:r>
            <a:r>
              <a:rPr lang="en-US" sz="2800" b="1" dirty="0" smtClean="0">
                <a:sym typeface="+mn-ea"/>
              </a:rPr>
              <a:t>Northwestern </a:t>
            </a:r>
            <a:r>
              <a:rPr lang="en-US" sz="2800" b="1" dirty="0">
                <a:sym typeface="+mn-ea"/>
              </a:rPr>
              <a:t>County. 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>
                <a:sym typeface="+mn-ea"/>
              </a:rPr>
              <a:t>The utilization of advanced statistical techniques will allow us to explore and understand the multifaceted relationships between various independent variables and house prices.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010" dirty="0">
                <a:sym typeface="+mn-ea"/>
              </a:rPr>
              <a:t>The estimated value of a house is 6.7 million while holding all other variables constant.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 panose="020B0A03020202020B04"/>
              </a:rPr>
              <a:t>FINDINGS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24398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225" y="4991100"/>
            <a:ext cx="6199505" cy="10731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The R-squared explains approximately 65% of variance in the dependent variable (price) that is explained by the independent variables</a:t>
            </a:r>
            <a:r>
              <a:rPr lang="en-US" sz="2010" dirty="0" smtClean="0">
                <a:sym typeface="+mn-ea"/>
              </a:rPr>
              <a:t>. The </a:t>
            </a:r>
            <a:r>
              <a:rPr lang="en-US" sz="2010" dirty="0">
                <a:sym typeface="+mn-ea"/>
              </a:rPr>
              <a:t>R-squared suggests that the model is able to capture a significant portion of the variability in home prices.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07282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66821" y="6896298"/>
            <a:ext cx="6346855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Based on coefficient of the coefficient model an increase of one bathroom will increase the estimated value by 50,430 </a:t>
            </a:r>
            <a:r>
              <a:rPr lang="en-US" sz="2010" dirty="0" smtClean="0">
                <a:sym typeface="+mn-ea"/>
              </a:rPr>
              <a:t>USD while an </a:t>
            </a:r>
            <a:r>
              <a:rPr lang="en-US" sz="2010" dirty="0">
                <a:sym typeface="+mn-ea"/>
              </a:rPr>
              <a:t>increase of one bedroom will decrease the estimated value by 42,820 USD.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35"/>
          <p:cNvGrpSpPr/>
          <p:nvPr/>
        </p:nvGrpSpPr>
        <p:grpSpPr>
          <a:xfrm>
            <a:off x="1828770" y="8657153"/>
            <a:ext cx="736150" cy="662821"/>
            <a:chOff x="0" y="0"/>
            <a:chExt cx="193883" cy="174570"/>
          </a:xfrm>
        </p:grpSpPr>
        <p:sp>
          <p:nvSpPr>
            <p:cNvPr id="45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6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04</a:t>
              </a:r>
            </a:p>
          </p:txBody>
        </p:sp>
      </p:grpSp>
      <p:sp>
        <p:nvSpPr>
          <p:cNvPr id="47" name="TextBox 38"/>
          <p:cNvSpPr txBox="1"/>
          <p:nvPr/>
        </p:nvSpPr>
        <p:spPr>
          <a:xfrm>
            <a:off x="2701111" y="8480623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" indent="0">
              <a:buNone/>
            </a:pPr>
            <a:r>
              <a:rPr lang="en-US" sz="2010" dirty="0">
                <a:sym typeface="+mn-ea"/>
              </a:rPr>
              <a:t>The </a:t>
            </a:r>
            <a:r>
              <a:rPr lang="en-US" sz="2010" dirty="0" smtClean="0">
                <a:sym typeface="+mn-ea"/>
              </a:rPr>
              <a:t>p-values </a:t>
            </a:r>
            <a:r>
              <a:rPr lang="en-US" sz="2010" dirty="0">
                <a:sym typeface="+mn-ea"/>
              </a:rPr>
              <a:t>are low all below 0.05 and this shows the model is statistically </a:t>
            </a:r>
            <a:r>
              <a:rPr lang="en-US" sz="2010" dirty="0" smtClean="0">
                <a:sym typeface="+mn-ea"/>
              </a:rPr>
              <a:t>significant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304800" y="876300"/>
            <a:ext cx="8324215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CORRELATION MATRIX FINDINGS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600200" y="3761740"/>
            <a:ext cx="4382135" cy="43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heatmap shows relationship between different variables.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76400" y="4762500"/>
            <a:ext cx="4405630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squareft_living of a house has the highest relationship with price.The larger the living room the higher the price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77035" y="5981700"/>
            <a:ext cx="4290060" cy="1594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bathrooms has the second highest relationship with price,meaning the higher the number of bathrooms the higher the price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SCATTER PLOT FINDINGS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Price against top five independent variables with a positive coefficient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RESIDUE PLOT FINDINGS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residue plot is normally distributed thus the model prediction is unbiased comment for the residue plot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1595" y="635"/>
            <a:ext cx="11842115" cy="10207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545</Words>
  <Application>Microsoft Office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Archivo Black</vt:lpstr>
      <vt:lpstr>Calibri</vt:lpstr>
      <vt:lpstr>Montserrat Light Bold</vt:lpstr>
      <vt:lpstr>Wingdings</vt:lpstr>
      <vt:lpstr>Montserrat Classic</vt:lpstr>
      <vt:lpstr>Montserrat Light</vt:lpstr>
      <vt:lpstr>Montserrat Classic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/>
  <cp:lastModifiedBy>CHEBBY</cp:lastModifiedBy>
  <cp:revision>15</cp:revision>
  <dcterms:created xsi:type="dcterms:W3CDTF">2006-08-16T00:00:00Z</dcterms:created>
  <dcterms:modified xsi:type="dcterms:W3CDTF">2024-01-04T08:40:08Z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E008A0E587854AE8BFF61B0C1E1B1B10_13</vt:lpwstr>
  </property>
  <property fmtid="{D5CDD505-2E9C-101B-9397-08002B2CF9AE}" pid="3" name="KSOProductBuildVer">
    <vt:lpwstr>1033-12.2.0.13359</vt:lpwstr>
  </property>
</Properties>
</file>